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3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331720"/>
            <a:ext cx="12191695" cy="196596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331720"/>
            <a:ext cx="12191695" cy="508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4297680"/>
            <a:ext cx="12191695" cy="254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468880"/>
            <a:ext cx="10607040" cy="17830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6000" b="1" i="0">
                <a:solidFill>
                  <a:srgbClr val="FFFFFF"/>
                </a:solidFill>
                <a:latin typeface="Verdana"/>
              </a:rPr>
              <a:t>XSLT 2.0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0" i="0">
                <a:solidFill>
                  <a:srgbClr val="D4E6F4"/>
                </a:solidFill>
                <a:latin typeface="Verdana"/>
              </a:rPr>
              <a:t>XSL Transformations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4617720"/>
            <a:ext cx="105156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0" i="1">
                <a:solidFill>
                  <a:srgbClr val="D4E6F4"/>
                </a:solidFill>
                <a:latin typeface="Verdana"/>
              </a:rPr>
              <a:t>Transforming XML into anything — driven by template rules and XPath 2.0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5156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XML  PRODUCTIVITY  THROUGH  INNOVATION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CHEAT SHEET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Recap: XSLT 2.0 Essentials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5486400" cy="329184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54864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600200"/>
            <a:ext cx="512064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Key concepts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2121408"/>
            <a:ext cx="5084064" cy="261518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template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a rule matched against nodes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apply-templates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push processing down the tree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mode / priority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control which rule wins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for-each-group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grouping (new in 2.0)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xsl:function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reusable user functions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result-document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multiple outputs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554480"/>
            <a:ext cx="5486400" cy="329184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3640" y="1554480"/>
            <a:ext cx="73152" cy="329184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64808" y="1645920"/>
            <a:ext cx="5193792" cy="3108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The identity transform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&lt;xsl:template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CC0000"/>
                </a:solidFill>
                <a:latin typeface="Consolas"/>
              </a:rPr>
              <a:t>    match="@*|node()"&gt;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&lt;xsl:copy&gt;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  &lt;xsl:apply-templates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CC0000"/>
                </a:solidFill>
                <a:latin typeface="Consolas"/>
              </a:rPr>
              <a:t>       select="@*|node()"/&gt;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&lt;/xsl:copy&gt;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&lt;/xsl:template&gt;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074920"/>
            <a:ext cx="11201400" cy="109728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5074920"/>
            <a:ext cx="91440" cy="109728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5166360"/>
            <a:ext cx="106070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006699"/>
                </a:solidFill>
                <a:latin typeface="Verdana"/>
              </a:rPr>
              <a:t>Pairs with:  </a:t>
            </a:r>
            <a:r>
              <a:rPr sz="1450" b="0" i="0">
                <a:solidFill>
                  <a:srgbClr val="CC0000"/>
                </a:solidFill>
                <a:latin typeface="Consolas"/>
              </a:rPr>
              <a:t>XPath 2.0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 for expressions and </a:t>
            </a:r>
            <a:r>
              <a:rPr sz="1450" b="0" i="0">
                <a:solidFill>
                  <a:srgbClr val="CC0000"/>
                </a:solidFill>
                <a:latin typeface="Consolas"/>
              </a:rPr>
              <a:t>XSL-FO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 to render the result to PDF.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454545"/>
                </a:solidFill>
                <a:latin typeface="Verdana"/>
              </a:rPr>
              <a:t>Master template rules + XPath 2.0 and you can transform XML into almost anything.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What is XSLT?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858000" cy="4663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declarative language for transforming an XML document into other XML, HTML, plain text — or XSL-FO for PDF.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An XSLT stylesheet is itself a well-formed XML document.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It works by matching template rules against nodes selected with XPath 2.0.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W3C Recommendation — XSLT 1.0 (1999), XSLT 2.0 (2007).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Rule-based and side-effect-free: you describe the output for each pattern; the processor handles the order.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18120" y="1600200"/>
            <a:ext cx="3931920" cy="260604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818120" y="1600200"/>
            <a:ext cx="393192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1645920"/>
            <a:ext cx="356616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At a glance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19288" y="2167128"/>
            <a:ext cx="3529584" cy="192938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W3C Rec: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2007 (2.0)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Built on: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XPath 2.0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Namespace: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100" b="0" i="0">
                <a:solidFill>
                  <a:srgbClr val="CC0000"/>
                </a:solidFill>
                <a:latin typeface="Consolas"/>
              </a:rPr>
              <a:t>.../1999/XSL/Transform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Leading engine: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Saxon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THE PROCESSING PIPELINE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How a Transformation Works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828800"/>
            <a:ext cx="2194560" cy="1325880"/>
          </a:xfrm>
          <a:prstGeom prst="roundRect">
            <a:avLst/>
          </a:prstGeom>
          <a:solidFill>
            <a:srgbClr val="D4E6F4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Source</a:t>
            </a:r>
          </a:p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XML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099816" y="2377440"/>
            <a:ext cx="475488" cy="219456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3657600" y="1828800"/>
            <a:ext cx="2194560" cy="1325880"/>
          </a:xfrm>
          <a:prstGeom prst="roundRect">
            <a:avLst/>
          </a:prstGeom>
          <a:solidFill>
            <a:srgbClr val="FFF7E6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CC0000"/>
                </a:solidFill>
                <a:latin typeface="Verdana"/>
              </a:rPr>
              <a:t>XSLT</a:t>
            </a:r>
          </a:p>
          <a:p>
            <a:pPr algn="ctr"/>
            <a:r>
              <a:rPr sz="1500" b="1" i="0">
                <a:solidFill>
                  <a:srgbClr val="CC0000"/>
                </a:solidFill>
                <a:latin typeface="Verdana"/>
              </a:rPr>
              <a:t>stylesheet</a:t>
            </a:r>
          </a:p>
        </p:txBody>
      </p:sp>
      <p:sp>
        <p:nvSpPr>
          <p:cNvPr id="9" name="Right Arrow 8"/>
          <p:cNvSpPr/>
          <p:nvPr/>
        </p:nvSpPr>
        <p:spPr>
          <a:xfrm>
            <a:off x="5934456" y="2377440"/>
            <a:ext cx="475488" cy="219456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92240" y="1828800"/>
            <a:ext cx="2194560" cy="1325880"/>
          </a:xfrm>
          <a:prstGeom prst="roundRect">
            <a:avLst/>
          </a:prstGeom>
          <a:solidFill>
            <a:srgbClr val="E8F0F1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XSLT</a:t>
            </a:r>
          </a:p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processor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8769096" y="2377440"/>
            <a:ext cx="475488" cy="219456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9326880" y="1828800"/>
            <a:ext cx="2194560" cy="1325880"/>
          </a:xfrm>
          <a:prstGeom prst="roundRect">
            <a:avLst/>
          </a:prstGeom>
          <a:solidFill>
            <a:srgbClr val="3782D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FFFFFF"/>
                </a:solidFill>
                <a:latin typeface="Verdana"/>
              </a:rPr>
              <a:t>Output</a:t>
            </a:r>
          </a:p>
          <a:p>
            <a:pPr algn="ctr"/>
            <a:r>
              <a:rPr sz="1500" b="1" i="0">
                <a:solidFill>
                  <a:srgbClr val="FFFFFF"/>
                </a:solidFill>
                <a:latin typeface="Verdana"/>
              </a:rPr>
              <a:t>XML/HTML/</a:t>
            </a:r>
          </a:p>
          <a:p>
            <a:pPr algn="ctr"/>
            <a:r>
              <a:rPr sz="1500" b="1" i="0">
                <a:solidFill>
                  <a:srgbClr val="FFFFFF"/>
                </a:solidFill>
                <a:latin typeface="Verdana"/>
              </a:rPr>
              <a:t>text/FO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3200400"/>
            <a:ext cx="27432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50" b="0" i="1">
                <a:solidFill>
                  <a:srgbClr val="808080"/>
                </a:solidFill>
                <a:latin typeface="Verdana"/>
              </a:rPr>
              <a:t>Saxon / others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657600"/>
            <a:ext cx="11247120" cy="2560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processor reads a source tree and builds a result tree.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Template rules match nodes; xsl:apply-templates walks the tree — the “push” style.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xsl:for-each iterates explicitly over a selection — the “pull” style.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006699"/>
                </a:solidFill>
                <a:latin typeface="Verdana"/>
              </a:rPr>
              <a:t>Stylus Studio offers a visual XSLT editor and mapper with a built-in Saxon processor and step debugger.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ANATOMY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Stylesheet Structure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585216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xsl:stylesheet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root; version="2.0" + the xsl namespace.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xsl:output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controls serialization (method, indent, encoding).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xsl:template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rule: a match pattern or a named template.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454545"/>
                </a:solidFill>
                <a:latin typeface="Verdana"/>
              </a:rPr>
              <a:t>Top-level declarations: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xsl:variable · xsl:param · xsl:key · xsl:function · xsl:import / xsl:include</a:t>
            </a:r>
          </a:p>
        </p:txBody>
      </p:sp>
      <p:sp>
        <p:nvSpPr>
          <p:cNvPr id="7" name="Rectangle 6"/>
          <p:cNvSpPr/>
          <p:nvPr/>
        </p:nvSpPr>
        <p:spPr>
          <a:xfrm>
            <a:off x="6720840" y="1508760"/>
            <a:ext cx="5029200" cy="457200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720840" y="1508760"/>
            <a:ext cx="73152" cy="45720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22008" y="1600200"/>
            <a:ext cx="4736592" cy="43891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Stylesheet skeleton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&lt;xsl:stylesheet version="2.0"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xmlns:xsl="http://www.w3.org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  /1999/XSL/Transform"&gt;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&lt;xsl:output method="html"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        indent="yes"/&gt;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&lt;xsl:template match="/"&gt;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   &lt;html&gt;…&lt;/html&gt;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&lt;/xsl:template&gt;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&lt;/xsl:stylesheet&gt;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RULES, NOT LOOPS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Templates &amp; the Processing Model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match="pattern"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fires when a matching node is processed.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xsl:apply-templates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process selected nodes (push).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xsl:call-template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invoke a named template (pull).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Built-in rules recurse into children and copy text by default.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Conflicts resolved by priority / import precedence; modes give one node several renderings.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11480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1148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3931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Two template rules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&lt;xsl:template match="book"&gt;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 &lt;li&gt;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&lt;xsl:apply-templates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  select="title"/&gt;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 &lt;/li&gt;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&lt;/xsl:template&gt;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&lt;xsl:template match="title"&gt;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&lt;b&gt;&lt;xsl:value-of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 select="."/&gt;&lt;/b&gt;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&lt;/xsl:template&gt;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QUICK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Core XSLT Instructions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881360" cy="4224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/>
                <a:gridCol w="667512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Instruction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What it does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xsl:value-of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Output the string value of an expression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xsl:apply-templates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Process selected nodes (push)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xsl:for-each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Iterate over a sequence (pull)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xsl:if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Conditional output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xsl:choose / when / otherwise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Multi-branch conditional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xsl:variable / xsl:param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Bind a value or pass a parameter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xsl:element / xsl:attribute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Build nodes with computed names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xsl:copy / xsl:copy-of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Shallow / deep copy of nodes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xsl:sort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Order a selection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Consolas"/>
                        </a:rPr>
                        <a:t>xsl:text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Verdana"/>
                        </a:rPr>
                        <a:t>Emit literal text precisely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BEYOND 1.0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What's New in XSLT 2.0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54480"/>
            <a:ext cx="10972800" cy="45720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Full XPath 2.0: sequences, strong typing and regular expressions.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Grouping via xsl:for-each-group — retires the “Muenchian” key hack.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User-defined functions with xsl:function, callable from any XPath.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Multiple output files in one run with xsl:result-document.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Regex text processing with xsl:analyze-string.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006699"/>
                </a:solidFill>
                <a:latin typeface="Verdana"/>
              </a:rPr>
              <a:t>Temporary trees are first-class sequences — no more node-set() extension; plus tunnel parameters and character maps.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THE 2.0 HEADLINERS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Grouping &amp; User Functions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5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xsl:for-each-group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groups a sequence by a key:</a:t>
            </a:r>
          </a:p>
          <a:p>
            <a:pPr lvl="1"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1" i="0">
                <a:solidFill>
                  <a:srgbClr val="006699"/>
                </a:solidFill>
                <a:latin typeface="Consolas"/>
              </a:rPr>
              <a:t>group-by</a:t>
            </a:r>
            <a:r>
              <a:rPr sz="14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by common value</a:t>
            </a:r>
          </a:p>
          <a:p>
            <a:pPr lvl="1"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1" i="0">
                <a:solidFill>
                  <a:srgbClr val="006699"/>
                </a:solidFill>
                <a:latin typeface="Consolas"/>
              </a:rPr>
              <a:t>group-adjacent</a:t>
            </a:r>
            <a:r>
              <a:rPr sz="14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runs of equal keys</a:t>
            </a:r>
          </a:p>
          <a:p>
            <a:pPr lvl="1"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1" i="0">
                <a:solidFill>
                  <a:srgbClr val="006699"/>
                </a:solidFill>
                <a:latin typeface="Consolas"/>
              </a:rPr>
              <a:t>group-starting/ending-with</a:t>
            </a:r>
            <a:r>
              <a:rPr sz="14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by a boundary pattern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current-group() and current-grouping-key() access each group.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xsl:function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defines reusable functions in your own namespace, callable from any XPath expression.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48056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48056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42976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Grouping + a function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&lt;xsl:for-each-group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 select="book"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 group-by="@genre"&gt;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&lt;h2&gt;&lt;xsl:value-of select=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 "current-grouping-key()"/&gt;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333333"/>
                </a:solidFill>
                <a:latin typeface="Consolas"/>
              </a:rPr>
              <a:t>  &lt;/h2&gt;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&lt;/xsl:for-each-group&gt;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&lt;xsl:function name="my:vat"&gt;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&lt;xsl:param name="n"/&gt;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&lt;xsl:sequence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  select="$n * 1.2"/&gt;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&lt;/xsl:function&gt;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ADVANCED FEATURES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Output, Regex &amp; Lookups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xsl:output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method html | xml | xhtml | text, plus indent &amp; encoding.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xsl:result-document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write several output files from one transform.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xsl:analyze-string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regex processing — with matching / non-matching substrings.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xsl:key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+ key() — fast cross-document lookups.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xsl:sort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multi-key sorting (also xsl:perform-sort).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20624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20624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40233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Regex with analyze-string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&lt;xsl:analyze-string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select="$s"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regex="(\d+)-(\d+)"&gt;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&lt;xsl:matching-substring&gt;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  &lt;xsl:value-of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CC0000"/>
                </a:solidFill>
                <a:latin typeface="Consolas"/>
              </a:rPr>
              <a:t>       select="regex-group(1)"/&gt;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&lt;/xsl:matching-substring&gt;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  &lt;xsl:non-matching-substring/&gt;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006699"/>
                </a:solidFill>
                <a:latin typeface="Consolas"/>
              </a:rPr>
              <a:t>&lt;/xsl:analyze-string&gt;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XSLT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XSL Transformations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