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3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331720"/>
            <a:ext cx="12191695" cy="196596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331720"/>
            <a:ext cx="12191695" cy="508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4297680"/>
            <a:ext cx="12191695" cy="254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514600"/>
            <a:ext cx="10607040" cy="17373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6600" b="1" i="0">
                <a:solidFill>
                  <a:srgbClr val="FFFFFF"/>
                </a:solidFill>
                <a:latin typeface="Verdana"/>
              </a:rPr>
              <a:t>XSL-FO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0" i="0">
                <a:solidFill>
                  <a:srgbClr val="D4E6F4"/>
                </a:solidFill>
                <a:latin typeface="Verdana"/>
              </a:rPr>
              <a:t>Extensible Stylesheet Language – Formatting Objects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248" y="4617720"/>
            <a:ext cx="1051560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0" i="1">
                <a:solidFill>
                  <a:srgbClr val="D4E6F4"/>
                </a:solidFill>
                <a:latin typeface="Verdana"/>
              </a:rPr>
              <a:t>What it is, how it works, and the formatting objects you'll actually use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5989320"/>
            <a:ext cx="105156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XML  PRODUCTIVITY  THROUGH  INNOVATION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CHEAT SHEET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Recap: the Essential XSL-FO Toolkit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554480"/>
            <a:ext cx="2743200" cy="3246120"/>
          </a:xfrm>
          <a:prstGeom prst="rect">
            <a:avLst/>
          </a:prstGeom>
          <a:solidFill>
            <a:srgbClr val="FFFFF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554480"/>
            <a:ext cx="27432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591056"/>
            <a:ext cx="256032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Structure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" y="2121408"/>
            <a:ext cx="2432304" cy="258775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fo:root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fo:layout-master-set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fo:simple-page-master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fo:page-sequence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fo:flow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fo:static-content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10712" y="1554480"/>
            <a:ext cx="2743200" cy="3246120"/>
          </a:xfrm>
          <a:prstGeom prst="rect">
            <a:avLst/>
          </a:prstGeom>
          <a:solidFill>
            <a:srgbClr val="FFFFF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410712" y="1554480"/>
            <a:ext cx="27432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02152" y="1591056"/>
            <a:ext cx="256032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Blocks &amp; text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75304" y="2121408"/>
            <a:ext cx="2432304" cy="258775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fo:block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fo:block-container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fo:inline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fo:leader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72784" y="1554480"/>
            <a:ext cx="2743200" cy="3246120"/>
          </a:xfrm>
          <a:prstGeom prst="rect">
            <a:avLst/>
          </a:prstGeom>
          <a:solidFill>
            <a:srgbClr val="FFFFF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72784" y="1554480"/>
            <a:ext cx="27432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64224" y="1591056"/>
            <a:ext cx="256032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Lists &amp; tables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37376" y="2121408"/>
            <a:ext cx="2432304" cy="258775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fo:list-block / -item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fo:list-item-label / -body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fo:table / -row / -cell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fo:table-header / -footer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34856" y="1554480"/>
            <a:ext cx="2743200" cy="3246120"/>
          </a:xfrm>
          <a:prstGeom prst="rect">
            <a:avLst/>
          </a:prstGeom>
          <a:solidFill>
            <a:srgbClr val="FFFFF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9134856" y="1554480"/>
            <a:ext cx="27432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26296" y="1591056"/>
            <a:ext cx="256032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Inline objects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99448" y="2121408"/>
            <a:ext cx="2432304" cy="258775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fo:external-graphic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fo:basic-link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fo:page-number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fo:page-number-citation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5029200"/>
            <a:ext cx="11201400" cy="1143000"/>
          </a:xfrm>
          <a:prstGeom prst="rect">
            <a:avLst/>
          </a:prstGeom>
          <a:solidFill>
            <a:srgbClr val="E8F0F1"/>
          </a:solidFill>
          <a:ln w="19050">
            <a:solidFill>
              <a:srgbClr val="FF9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548640" y="5029200"/>
            <a:ext cx="91440" cy="11430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68680" y="5120640"/>
            <a:ext cx="10607040" cy="9601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06699"/>
                </a:solidFill>
                <a:latin typeface="Verdana"/>
              </a:rPr>
              <a:t>Master fo:block, the page-master/region model, and the table &amp; list families — that covers the vast majority of real XSL-FO work.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1">
                <a:solidFill>
                  <a:srgbClr val="454545"/>
                </a:solidFill>
                <a:latin typeface="Verdana"/>
              </a:rPr>
              <a:t>From there, layout is mostly a matter of applying properties to blocks.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XSL-FO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Stylesheet Language – Formatting Objects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DEFINITION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What is XSL-FO?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858000" cy="46634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An XML vocabulary for describing the precise visual layout of paginated documents — page geometry, typography and styling.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It is the formatting half of W3C XSL. The full picture: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600" b="1" i="0">
                <a:solidFill>
                  <a:srgbClr val="006699"/>
                </a:solidFill>
                <a:latin typeface="Consolas"/>
              </a:rPr>
              <a:t>        XSL  =  XSLT</a:t>
            </a:r>
            <a:r>
              <a:rPr sz="1500" b="0" i="0">
                <a:solidFill>
                  <a:srgbClr val="808080"/>
                </a:solidFill>
                <a:latin typeface="Verdana"/>
              </a:rPr>
              <a:t> (transform) </a:t>
            </a:r>
            <a:r>
              <a:rPr sz="1600" b="1" i="0">
                <a:solidFill>
                  <a:srgbClr val="006699"/>
                </a:solidFill>
                <a:latin typeface="Consolas"/>
              </a:rPr>
              <a:t>+  XPath</a:t>
            </a:r>
            <a:r>
              <a:rPr sz="1500" b="0" i="0">
                <a:solidFill>
                  <a:srgbClr val="808080"/>
                </a:solidFill>
                <a:latin typeface="Verdana"/>
              </a:rPr>
              <a:t> (navigate) </a:t>
            </a:r>
            <a:r>
              <a:rPr sz="1600" b="1" i="0">
                <a:solidFill>
                  <a:srgbClr val="CC0000"/>
                </a:solidFill>
                <a:latin typeface="Consolas"/>
              </a:rPr>
              <a:t>+  XSL-FO</a:t>
            </a:r>
            <a:r>
              <a:rPr sz="1500" b="0" i="0">
                <a:solidFill>
                  <a:srgbClr val="808080"/>
                </a:solidFill>
                <a:latin typeface="Verdana"/>
              </a:rPr>
              <a:t> (format)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 W3C Recommendation — XSL 1.0 (2001), XSL 1.1 (2006).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Built to produce high-quality, print-ready output: PDF, PostScript, AFP, RTF.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It declares WHAT each page should look like; an FO processor decides HOW to render it.</a:t>
            </a:r>
          </a:p>
        </p:txBody>
      </p:sp>
      <p:sp>
        <p:nvSpPr>
          <p:cNvPr id="7" name="Rectangle 6"/>
          <p:cNvSpPr/>
          <p:nvPr/>
        </p:nvSpPr>
        <p:spPr>
          <a:xfrm>
            <a:off x="7818120" y="1600200"/>
            <a:ext cx="3931920" cy="2011680"/>
          </a:xfrm>
          <a:prstGeom prst="rect">
            <a:avLst/>
          </a:prstGeom>
          <a:solidFill>
            <a:srgbClr val="E8F0F1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818120" y="1600200"/>
            <a:ext cx="393192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001000" y="1655064"/>
            <a:ext cx="356616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At a glance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01000" y="2148840"/>
            <a:ext cx="3566160" cy="13716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Namespace: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150" b="0" i="0">
                <a:solidFill>
                  <a:srgbClr val="CC0000"/>
                </a:solidFill>
                <a:latin typeface="Consolas"/>
              </a:rPr>
              <a:t>http://www.w3.org/1999/XSL/Format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Prefix:  </a:t>
            </a:r>
            <a:r>
              <a:rPr sz="1250" b="1" i="0">
                <a:solidFill>
                  <a:srgbClr val="006699"/>
                </a:solidFill>
                <a:latin typeface="Consolas"/>
              </a:rPr>
              <a:t>fo: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File: a well-formed .fo XML document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XSL-FO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Stylesheet Language – Formatting Objects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THE PUBLISHING PIPELINE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How XSL-FO Fits Together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828800"/>
            <a:ext cx="1828800" cy="1234440"/>
          </a:xfrm>
          <a:prstGeom prst="roundRect">
            <a:avLst/>
          </a:prstGeom>
          <a:solidFill>
            <a:srgbClr val="D4E6F4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500" b="1" i="0">
                <a:solidFill>
                  <a:srgbClr val="006699"/>
                </a:solidFill>
                <a:latin typeface="Verdana"/>
              </a:rPr>
              <a:t>Source</a:t>
            </a:r>
          </a:p>
          <a:p>
            <a:pPr algn="ctr"/>
            <a:r>
              <a:rPr sz="1500" b="1" i="0">
                <a:solidFill>
                  <a:srgbClr val="006699"/>
                </a:solidFill>
                <a:latin typeface="Verdana"/>
              </a:rPr>
              <a:t>XML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532888" y="2331720"/>
            <a:ext cx="374904" cy="201168"/>
          </a:xfrm>
          <a:prstGeom prst="rightArrow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2971800" y="1828800"/>
            <a:ext cx="1828800" cy="1234440"/>
          </a:xfrm>
          <a:prstGeom prst="roundRect">
            <a:avLst/>
          </a:prstGeom>
          <a:solidFill>
            <a:srgbClr val="E8F0F1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500" b="1" i="0">
                <a:solidFill>
                  <a:srgbClr val="006699"/>
                </a:solidFill>
                <a:latin typeface="Verdana"/>
              </a:rPr>
              <a:t>XSLT</a:t>
            </a:r>
          </a:p>
          <a:p>
            <a:pPr algn="ctr"/>
            <a:r>
              <a:rPr sz="1500" b="1" i="0">
                <a:solidFill>
                  <a:srgbClr val="006699"/>
                </a:solidFill>
                <a:latin typeface="Verdana"/>
              </a:rPr>
              <a:t>stylesheet</a:t>
            </a:r>
          </a:p>
        </p:txBody>
      </p:sp>
      <p:sp>
        <p:nvSpPr>
          <p:cNvPr id="9" name="Right Arrow 8"/>
          <p:cNvSpPr/>
          <p:nvPr/>
        </p:nvSpPr>
        <p:spPr>
          <a:xfrm>
            <a:off x="4864608" y="2331720"/>
            <a:ext cx="374904" cy="201168"/>
          </a:xfrm>
          <a:prstGeom prst="rightArrow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5303520" y="1828800"/>
            <a:ext cx="1828800" cy="1234440"/>
          </a:xfrm>
          <a:prstGeom prst="roundRect">
            <a:avLst/>
          </a:prstGeom>
          <a:solidFill>
            <a:srgbClr val="FFF7E6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500" b="1" i="0">
                <a:solidFill>
                  <a:srgbClr val="CC0000"/>
                </a:solidFill>
                <a:latin typeface="Verdana"/>
              </a:rPr>
              <a:t>.fo</a:t>
            </a:r>
          </a:p>
          <a:p>
            <a:pPr algn="ctr"/>
            <a:r>
              <a:rPr sz="1500" b="1" i="0">
                <a:solidFill>
                  <a:srgbClr val="CC0000"/>
                </a:solidFill>
                <a:latin typeface="Verdana"/>
              </a:rPr>
              <a:t>document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7196328" y="2331720"/>
            <a:ext cx="374904" cy="201168"/>
          </a:xfrm>
          <a:prstGeom prst="rightArrow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7635240" y="1828800"/>
            <a:ext cx="1828800" cy="1234440"/>
          </a:xfrm>
          <a:prstGeom prst="roundRect">
            <a:avLst/>
          </a:prstGeom>
          <a:solidFill>
            <a:srgbClr val="E8F0F1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500" b="1" i="0">
                <a:solidFill>
                  <a:srgbClr val="006699"/>
                </a:solidFill>
                <a:latin typeface="Verdana"/>
              </a:rPr>
              <a:t>FO</a:t>
            </a:r>
          </a:p>
          <a:p>
            <a:pPr algn="ctr"/>
            <a:r>
              <a:rPr sz="1500" b="1" i="0">
                <a:solidFill>
                  <a:srgbClr val="006699"/>
                </a:solidFill>
                <a:latin typeface="Verdana"/>
              </a:rPr>
              <a:t>processor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9528048" y="2331720"/>
            <a:ext cx="374904" cy="201168"/>
          </a:xfrm>
          <a:prstGeom prst="rightArrow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9966960" y="1828800"/>
            <a:ext cx="1828800" cy="1234440"/>
          </a:xfrm>
          <a:prstGeom prst="roundRect">
            <a:avLst/>
          </a:prstGeom>
          <a:solidFill>
            <a:srgbClr val="3782D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500" b="1" i="0">
                <a:solidFill>
                  <a:srgbClr val="FFFFFF"/>
                </a:solidFill>
                <a:latin typeface="Verdana"/>
              </a:rPr>
              <a:t>PDF / PS</a:t>
            </a:r>
          </a:p>
          <a:p>
            <a:pPr algn="ctr"/>
            <a:r>
              <a:rPr sz="1500" b="1" i="0">
                <a:solidFill>
                  <a:srgbClr val="FFFFFF"/>
                </a:solidFill>
                <a:latin typeface="Verdana"/>
              </a:rPr>
              <a:t>print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97480" y="3108960"/>
            <a:ext cx="237744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50" b="0" i="1">
                <a:solidFill>
                  <a:srgbClr val="808080"/>
                </a:solidFill>
                <a:latin typeface="Verdana"/>
              </a:rPr>
              <a:t>XSLT + XPath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60920" y="3108960"/>
            <a:ext cx="237744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50" b="0" i="1">
                <a:solidFill>
                  <a:srgbClr val="808080"/>
                </a:solidFill>
                <a:latin typeface="Verdana"/>
              </a:rPr>
              <a:t>FOP / XEP / AH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3703320"/>
            <a:ext cx="11247120" cy="2560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An XSLT stylesheet transforms your data XML into an XSL-FO document (itself valid XML).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An FO processor turns the .fo file into paginated output. Popular ones: Apache FOP (open source), RenderX XEP, Antenna House Formatter.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006699"/>
                </a:solidFill>
                <a:latin typeface="Verdana"/>
              </a:rPr>
              <a:t>Stylus Studio provides a visual XSL-FO editor with code completion and an integrated PDF preview, wired to FOP and XEP.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XSL-FO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Stylesheet Language – Formatting Objects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CORE BUILDING BLOCKS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Document Structure: the Skeleton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03504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fo:root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the document root; declares the fo namespace and wraps everything.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fo:layout-master-set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container for every page master — defines page geometry.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fo:page-sequence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 run of pages sharing a layout; holds the content.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fo:flow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the main content stream that fills the body region and flows across pages.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fo:static-content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repeating content (headers, footers, page numbers) in non-body regions.</a:t>
            </a:r>
          </a:p>
        </p:txBody>
      </p:sp>
      <p:sp>
        <p:nvSpPr>
          <p:cNvPr id="7" name="Rectangle 6"/>
          <p:cNvSpPr/>
          <p:nvPr/>
        </p:nvSpPr>
        <p:spPr>
          <a:xfrm>
            <a:off x="6720840" y="1508760"/>
            <a:ext cx="5029200" cy="457200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720840" y="1508760"/>
            <a:ext cx="73152" cy="45720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922008" y="1600200"/>
            <a:ext cx="4736592" cy="43891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Minimal .fo skeleton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&lt;fo:root xmlns:fo="…/Format"&gt;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&lt;fo:layout-master-set&gt;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  &lt;fo:simple-page-master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CC0000"/>
                </a:solidFill>
                <a:latin typeface="Consolas"/>
              </a:rPr>
              <a:t>        master-name="A4"/&gt;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&lt;/fo:layout-master-set&gt;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333333"/>
                </a:solidFill>
                <a:latin typeface="Consolas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&lt;fo:page-sequence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CC0000"/>
                </a:solidFill>
                <a:latin typeface="Consolas"/>
              </a:rPr>
              <a:t>      master-reference="A4"&gt;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  &lt;fo:flow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CC0000"/>
                </a:solidFill>
                <a:latin typeface="Consolas"/>
              </a:rPr>
              <a:t>       flow-name="xsl-region-body"&gt;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    &lt;fo:block&gt;Hello!&lt;/fo:block&gt;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  &lt;/fo:flow&gt;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&lt;/fo:page-sequence&gt;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&lt;/fo:root&gt;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XSL-FO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Stylesheet Language – Formatting Objects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FO:SIMPLE-PAGE-MASTER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Page Layout &amp; Regions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585216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fo:simple-page-master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defines one page: page-width / page-height and margins.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800" b="0" i="0">
                <a:solidFill>
                  <a:srgbClr val="454545"/>
                </a:solidFill>
                <a:latin typeface="Verdana"/>
              </a:rPr>
              <a:t>A page is divided into five regions:</a:t>
            </a:r>
          </a:p>
          <a:p>
            <a:pPr lvl="1" algn="l"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fo:region-body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main content area</a:t>
            </a:r>
          </a:p>
          <a:p>
            <a:pPr lvl="1" algn="l"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fo:region-before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top band (header)</a:t>
            </a:r>
          </a:p>
          <a:p>
            <a:pPr lvl="1" algn="l"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fo:region-after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bottom band (footer)</a:t>
            </a:r>
          </a:p>
          <a:p>
            <a:pPr lvl="1" algn="l"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fo:region-start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left margin band</a:t>
            </a:r>
          </a:p>
          <a:p>
            <a:pPr lvl="1"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fo:region-end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right margin band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500" b="0" i="0">
                <a:solidFill>
                  <a:srgbClr val="454545"/>
                </a:solidFill>
                <a:latin typeface="Verdana"/>
              </a:rPr>
              <a:t>fo:page-sequence-master + repeatable-page-master-alternates give odd/even (recto/verso) layouts.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1600200"/>
            <a:ext cx="4846320" cy="36576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69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58000" y="1600200"/>
            <a:ext cx="4846320" cy="594360"/>
          </a:xfrm>
          <a:prstGeom prst="rect">
            <a:avLst/>
          </a:prstGeom>
          <a:solidFill>
            <a:srgbClr val="D4E6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858000" y="4663440"/>
            <a:ext cx="4846320" cy="594360"/>
          </a:xfrm>
          <a:prstGeom prst="rect">
            <a:avLst/>
          </a:prstGeom>
          <a:solidFill>
            <a:srgbClr val="D4E6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858000" y="2194560"/>
            <a:ext cx="777240" cy="2468880"/>
          </a:xfrm>
          <a:prstGeom prst="rect">
            <a:avLst/>
          </a:prstGeom>
          <a:solidFill>
            <a:srgbClr val="E8F0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0927080" y="2194560"/>
            <a:ext cx="777240" cy="2468880"/>
          </a:xfrm>
          <a:prstGeom prst="rect">
            <a:avLst/>
          </a:prstGeom>
          <a:solidFill>
            <a:srgbClr val="E8F0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635240" y="2194560"/>
            <a:ext cx="3291840" cy="246888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0" y="1600200"/>
            <a:ext cx="4846320" cy="5943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6699"/>
                </a:solidFill>
                <a:latin typeface="Consolas"/>
              </a:rPr>
              <a:t>region-before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0" y="4663440"/>
            <a:ext cx="4846320" cy="5943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06699"/>
                </a:solidFill>
                <a:latin typeface="Consolas"/>
              </a:rPr>
              <a:t>region-after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0" y="2194560"/>
            <a:ext cx="777240" cy="24688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Consolas"/>
              </a:rPr>
              <a:t>start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27080" y="2194560"/>
            <a:ext cx="777240" cy="24688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Consolas"/>
              </a:rPr>
              <a:t>end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35240" y="2194560"/>
            <a:ext cx="3291840" cy="24688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CC0000"/>
                </a:solidFill>
                <a:latin typeface="Consolas"/>
              </a:rPr>
              <a:t>region-body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XSL-FO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Stylesheet Language – Formatting Objects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QUICK REFERENCE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The Formatting Objects You'll Use Most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554480"/>
          <a:ext cx="1088136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7223760"/>
              </a:tblGrid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Verdana"/>
                        </a:rPr>
                        <a:t>Formatting object</a:t>
                      </a:r>
                    </a:p>
                  </a:txBody>
                  <a:tcPr anchor="ctr" marL="109728" marR="73152" marT="12700" marB="12700">
                    <a:solidFill>
                      <a:srgbClr val="00669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Verdana"/>
                        </a:rPr>
                        <a:t>What it does</a:t>
                      </a:r>
                    </a:p>
                  </a:txBody>
                  <a:tcPr anchor="ctr" marL="109728" marR="73152" marT="12700" marB="12700">
                    <a:solidFill>
                      <a:srgbClr val="006699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fo:block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Paragraph-level block of text — the workhorse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fo:inline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Style a span of text within a line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fo:block-container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A block you can position, size or rotate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fo:table  (+ family)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Tabular layout: columns, rows, cells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fo:list-block  (+ family)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Bulleted / numbered lists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fo:external-graphic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Embed an image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fo:basic-link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Internal or external hyperlink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fo:page-number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Current page number (and citations)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fo:leader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Fill space: dot leaders, rules, tabs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XSL-FO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Stylesheet Language – Formatting Objects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THE WORKHORSE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Block-Level Content: fo:block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12648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Like a paragraph or &lt;div&gt;: blocks stack vertically down the page.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Holds text and carries almost all formatting through properties.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800" b="0" i="0">
                <a:solidFill>
                  <a:srgbClr val="454545"/>
                </a:solidFill>
                <a:latin typeface="Verdana"/>
              </a:rPr>
              <a:t>Common properties: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font-family · font-size · font-weight · color · text-align · line-height · space-before / space-after · margin / padding · border · background-color · text-indent · keep-together · break-before / break-after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500" b="1" i="0">
                <a:solidFill>
                  <a:srgbClr val="006699"/>
                </a:solidFill>
                <a:latin typeface="Consolas"/>
              </a:rPr>
              <a:t>fo:block-container</a:t>
            </a:r>
            <a:r>
              <a:rPr sz="15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500" b="0" i="0">
                <a:solidFill>
                  <a:srgbClr val="454545"/>
                </a:solidFill>
                <a:latin typeface="Verdana"/>
              </a:rPr>
              <a:t>a block you can absolutely position, give a fixed size, or rotate (reference-orientation).</a:t>
            </a:r>
          </a:p>
        </p:txBody>
      </p:sp>
      <p:sp>
        <p:nvSpPr>
          <p:cNvPr id="7" name="Rectangle 6"/>
          <p:cNvSpPr/>
          <p:nvPr/>
        </p:nvSpPr>
        <p:spPr>
          <a:xfrm>
            <a:off x="6812280" y="1508760"/>
            <a:ext cx="4937760" cy="402336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12280" y="1508760"/>
            <a:ext cx="73152" cy="402336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013448" y="1600200"/>
            <a:ext cx="4645152" cy="3840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A styled block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006699"/>
                </a:solidFill>
                <a:latin typeface="Consolas"/>
              </a:rPr>
              <a:t>&lt;fo:block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CC0000"/>
                </a:solidFill>
                <a:latin typeface="Consolas"/>
              </a:rPr>
              <a:t>    font-family="Verdana"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CC0000"/>
                </a:solidFill>
                <a:latin typeface="Consolas"/>
              </a:rPr>
              <a:t>    font-size="24pt"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CC0000"/>
                </a:solidFill>
                <a:latin typeface="Consolas"/>
              </a:rPr>
              <a:t>    font-weight="bold"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CC0000"/>
                </a:solidFill>
                <a:latin typeface="Consolas"/>
              </a:rPr>
              <a:t>    color="#006699"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CC0000"/>
                </a:solidFill>
                <a:latin typeface="Consolas"/>
              </a:rPr>
              <a:t>    space-after="12pt"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CC0000"/>
                </a:solidFill>
                <a:latin typeface="Consolas"/>
              </a:rPr>
              <a:t>    text-align="center"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CC0000"/>
                </a:solidFill>
                <a:latin typeface="Consolas"/>
              </a:rPr>
              <a:t>    border-bottom=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CC0000"/>
                </a:solidFill>
                <a:latin typeface="Consolas"/>
              </a:rPr>
              <a:t>        "2pt solid #FF9900"&gt;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333"/>
                </a:solidFill>
                <a:latin typeface="Consolas"/>
              </a:rPr>
              <a:t>  Chapter 1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006699"/>
                </a:solidFill>
                <a:latin typeface="Consolas"/>
              </a:rPr>
              <a:t>&lt;/fo:block&gt;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XSL-FO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Stylesheet Language – Formatting Objects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EVERYDAY OBJECTS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Inline, Images &amp; Lists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12648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fo:inline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style part of a line (a bold or coloured word).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fo:external-graphic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embed an image (src, content-width, scaling).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fo:instream-foreign-object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inline SVG / MathML.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fo:leader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dot leaders, tabs, horizontal rules.</a:t>
            </a:r>
          </a:p>
          <a:p>
            <a:pPr algn="l">
              <a:spcBef>
                <a:spcPts val="0"/>
              </a:spcBef>
              <a:spcAft>
                <a:spcPts val="9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fo:basic-link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internal &amp; external links.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fo:page-number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current page number.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6812280" y="1508760"/>
            <a:ext cx="4937760" cy="4160520"/>
          </a:xfrm>
          <a:prstGeom prst="rect">
            <a:avLst/>
          </a:prstGeom>
          <a:solidFill>
            <a:srgbClr val="E8F0F1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12280" y="1508760"/>
            <a:ext cx="493776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995160" y="1554480"/>
            <a:ext cx="457200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Lists: a four-part structure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40880" y="2075688"/>
            <a:ext cx="4480560" cy="34747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400" b="1" i="0">
                <a:solidFill>
                  <a:srgbClr val="006699"/>
                </a:solidFill>
                <a:latin typeface="Consolas"/>
              </a:rPr>
              <a:t>fo:list-block</a:t>
            </a:r>
            <a:r>
              <a:rPr sz="14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400" b="0" i="0">
                <a:solidFill>
                  <a:srgbClr val="454545"/>
                </a:solidFill>
                <a:latin typeface="Verdana"/>
              </a:rPr>
              <a:t>wraps the whole list</a:t>
            </a:r>
          </a:p>
          <a:p>
            <a:pPr lvl="1" algn="l">
              <a:spcBef>
                <a:spcPts val="0"/>
              </a:spcBef>
              <a:spcAft>
                <a:spcPts val="1000"/>
              </a:spcAft>
            </a:pPr>
            <a:r>
              <a:rPr sz="135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350" b="1" i="0">
                <a:solidFill>
                  <a:srgbClr val="006699"/>
                </a:solidFill>
                <a:latin typeface="Consolas"/>
              </a:rPr>
              <a:t>fo:list-item</a:t>
            </a:r>
            <a:r>
              <a:rPr sz="135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350" b="0" i="0">
                <a:solidFill>
                  <a:srgbClr val="454545"/>
                </a:solidFill>
                <a:latin typeface="Verdana"/>
              </a:rPr>
              <a:t>one item</a:t>
            </a:r>
          </a:p>
          <a:p>
            <a:pPr lvl="2" algn="l">
              <a:spcBef>
                <a:spcPts val="0"/>
              </a:spcBef>
              <a:spcAft>
                <a:spcPts val="1000"/>
              </a:spcAft>
            </a:pPr>
            <a:r>
              <a:rPr sz="13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300" b="1" i="0">
                <a:solidFill>
                  <a:srgbClr val="006699"/>
                </a:solidFill>
                <a:latin typeface="Consolas"/>
              </a:rPr>
              <a:t>fo:list-item-label</a:t>
            </a:r>
            <a:r>
              <a:rPr sz="13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300" b="0" i="0">
                <a:solidFill>
                  <a:srgbClr val="454545"/>
                </a:solidFill>
                <a:latin typeface="Verdana"/>
              </a:rPr>
              <a:t>the bullet / number</a:t>
            </a:r>
          </a:p>
          <a:p>
            <a:pPr lvl="2" algn="l">
              <a:spcBef>
                <a:spcPts val="0"/>
              </a:spcBef>
              <a:spcAft>
                <a:spcPts val="1400"/>
              </a:spcAft>
            </a:pPr>
            <a:r>
              <a:rPr sz="13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300" b="1" i="0">
                <a:solidFill>
                  <a:srgbClr val="006699"/>
                </a:solidFill>
                <a:latin typeface="Consolas"/>
              </a:rPr>
              <a:t>fo:list-item-body</a:t>
            </a:r>
            <a:r>
              <a:rPr sz="13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300" b="0" i="0">
                <a:solidFill>
                  <a:srgbClr val="454545"/>
                </a:solidFill>
                <a:latin typeface="Verdana"/>
              </a:rPr>
              <a:t>the item content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50" b="0" i="1">
                <a:solidFill>
                  <a:srgbClr val="808080"/>
                </a:solidFill>
                <a:latin typeface="Verdana"/>
              </a:rPr>
              <a:t>Each label / body ultimately contains fo:block content.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XSL-FO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Stylesheet Language – Formatting Objects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FO:TABLE AND FAMILY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Tables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12648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fo:table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the table; set width, border-collapse.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fo:table-column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column definitions (column-width, column-number).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fo:table-header / -footer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repeat automatically on every page.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fo:table-body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the data rows.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fo:table-row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 single row.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fo:table-cell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 cell; holds fo:block content. Span with number-columns-spanned / number-rows-spanned.</a:t>
            </a:r>
          </a:p>
        </p:txBody>
      </p:sp>
      <p:sp>
        <p:nvSpPr>
          <p:cNvPr id="7" name="Rectangle 6"/>
          <p:cNvSpPr/>
          <p:nvPr/>
        </p:nvSpPr>
        <p:spPr>
          <a:xfrm>
            <a:off x="6812280" y="1508760"/>
            <a:ext cx="4937760" cy="448056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12280" y="1508760"/>
            <a:ext cx="73152" cy="448056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013448" y="1600200"/>
            <a:ext cx="4645152" cy="42976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Table sketch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&lt;fo:table&gt;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&lt;fo:table-column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CC0000"/>
                </a:solidFill>
                <a:latin typeface="Consolas"/>
              </a:rPr>
              <a:t>      column-width="4cm"/&gt;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&lt;fo:table-header&gt;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  &lt;fo:table-row&gt; … &lt;/fo:table-row&gt;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&lt;/fo:table-header&gt;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&lt;fo:table-body&gt;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  &lt;fo:table-row&gt;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    &lt;fo:table-cell&gt;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      &lt;fo:block&gt;Cell&lt;/fo:block&gt;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    &lt;/fo:table-cell&gt;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  &lt;/fo:table-row&gt;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  &lt;/fo:table-body&gt;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&lt;/fo:table&gt;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XSL-FO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Stylesheet Language – Formatting Objects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