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3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331720"/>
            <a:ext cx="12191695" cy="196596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331720"/>
            <a:ext cx="12191695" cy="508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4297680"/>
            <a:ext cx="12191695" cy="254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468880"/>
            <a:ext cx="10607040" cy="17830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6000" b="1" i="0">
                <a:solidFill>
                  <a:srgbClr val="FFFFFF"/>
                </a:solidFill>
                <a:latin typeface="Verdana"/>
              </a:rPr>
              <a:t>XPath 2.0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0" i="0">
                <a:solidFill>
                  <a:srgbClr val="D4E6F4"/>
                </a:solidFill>
                <a:latin typeface="Verdana"/>
              </a:rPr>
              <a:t>XML Path Language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4617720"/>
            <a:ext cx="105156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 i="1">
                <a:solidFill>
                  <a:srgbClr val="D4E6F4"/>
                </a:solidFill>
                <a:latin typeface="Verdana"/>
              </a:rPr>
              <a:t>Navigating and querying XML — the engine behind XSLT 2.0 and XQuery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5989320"/>
            <a:ext cx="105156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XML  PRODUCTIVITY  THROUGH  INNOVATION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Recap: XPath 2.0 Essentials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5486400" cy="329184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54864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600200"/>
            <a:ext cx="512064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Path idioms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2121408"/>
            <a:ext cx="5084064" cy="261518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/root/child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absolute path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//name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any depth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@attr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attribute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.   ..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self / parent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[n]   [@id='x']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predicates</a:t>
            </a:r>
          </a:p>
          <a:p>
            <a:pPr algn="l">
              <a:spcBef>
                <a:spcPts val="0"/>
              </a:spcBef>
              <a:spcAft>
                <a:spcPts val="1100"/>
              </a:spcAft>
            </a:pPr>
            <a:r>
              <a:rPr sz="1400" b="1" i="0">
                <a:solidFill>
                  <a:srgbClr val="CC0000"/>
                </a:solidFill>
                <a:latin typeface="Consolas"/>
              </a:rPr>
              <a:t>text()</a:t>
            </a:r>
            <a:r>
              <a:rPr sz="1350" b="0" i="0">
                <a:solidFill>
                  <a:srgbClr val="454545"/>
                </a:solidFill>
                <a:latin typeface="Verdana"/>
              </a:rPr>
              <a:t>    text nodes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554480"/>
            <a:ext cx="5486400" cy="329184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263640" y="1554480"/>
            <a:ext cx="73152" cy="329184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64808" y="1645920"/>
            <a:ext cx="5193792" cy="31089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Worked examples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//book[@lang='en']/title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sum(//price)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count(//book)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distinct-values(//author)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//section[position() le 3]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5074920"/>
            <a:ext cx="11201400" cy="109728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5074920"/>
            <a:ext cx="91440" cy="109728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" y="5166360"/>
            <a:ext cx="106070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006699"/>
                </a:solidFill>
                <a:latin typeface="Verdana"/>
              </a:rPr>
              <a:t>Key concepts:  </a:t>
            </a:r>
            <a:r>
              <a:rPr sz="1450" b="0" i="0">
                <a:solidFill>
                  <a:srgbClr val="454545"/>
                </a:solidFill>
                <a:latin typeface="Consolas"/>
              </a:rPr>
              <a:t>sequence · item · node · axis · step · predicate · context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XPath powers XSLT 2.0 and XQuery — see the XSLT 2.0 deck.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 is XPath?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858000" cy="46634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compact expression language for navigating an XML tree, selecting nodes, and computing values.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Not written in XML — a terse, path-like syntax embedded inside a host language.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shared foundation of XSLT 2.0 and XQuery 1.0.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W3C Recommendation — XPath 1.0 (1999), XPath 2.0 (2007); 2.0 is a near-superset of 1.0.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Every expression is evaluated against a context — a current item, position and size.</a:t>
            </a:r>
          </a:p>
        </p:txBody>
      </p:sp>
      <p:sp>
        <p:nvSpPr>
          <p:cNvPr id="7" name="Rectangle 6"/>
          <p:cNvSpPr/>
          <p:nvPr/>
        </p:nvSpPr>
        <p:spPr>
          <a:xfrm>
            <a:off x="7818120" y="1600200"/>
            <a:ext cx="3931920" cy="246888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818120" y="1600200"/>
            <a:ext cx="393192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001000" y="1645920"/>
            <a:ext cx="356616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At a glance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19288" y="2167128"/>
            <a:ext cx="3529584" cy="179222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W3C Rec: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2007 (2.0)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Data model: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XDM (sequences)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Used by: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XSLT · XQuery · XForms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50" b="0" i="0">
                <a:solidFill>
                  <a:srgbClr val="454545"/>
                </a:solidFill>
                <a:latin typeface="Verdana"/>
              </a:rPr>
              <a:t>Syntax:  </a:t>
            </a:r>
            <a:r>
              <a:rPr sz="1250" b="1" i="0">
                <a:solidFill>
                  <a:srgbClr val="006699"/>
                </a:solidFill>
                <a:latin typeface="Verdana"/>
              </a:rPr>
              <a:t>non-XML expression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XDM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Data Model: Everything is a Sequence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03504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XPath 2.0 runs on the XQuery &amp; XPath Data Model (XDM).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Every value is a sequence of zero or more items.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item is either a node or a typed atomic value (xs:string, xs:integer, xs:date …).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Sequences are ordered and flat — they never nest. () is the empty sequence; a single item is a sequence of length 1.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006699"/>
                </a:solidFill>
                <a:latin typeface="Verdana"/>
              </a:rPr>
              <a:t>1.0's “node-set” is gone, replaced by typed sequences.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6720840" y="1508760"/>
            <a:ext cx="5029200" cy="420624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720840" y="1508760"/>
            <a:ext cx="73152" cy="420624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22008" y="1600200"/>
            <a:ext cx="4736592" cy="40233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Sequences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(1, 2, 3)      three integers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("a", "b")     two strings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//book         a node sequence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()             the empty seq.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(1 to 5)       =&gt; 1,2,3,4,5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333333"/>
                </a:solidFill>
                <a:latin typeface="Consolas"/>
              </a:rPr>
              <a:t>5              a 1-item seq.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HOW XPATH SEES A DOCUMENT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Tree: Node Kinds &amp; Context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585216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An XML document is modeled as a tree of seven node kinds.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0" i="0">
                <a:solidFill>
                  <a:srgbClr val="454545"/>
                </a:solidFill>
                <a:latin typeface="Verdana"/>
              </a:rPr>
              <a:t>Every expression runs relative to a context:</a:t>
            </a:r>
          </a:p>
          <a:p>
            <a:pPr lvl="1" algn="l">
              <a:spcBef>
                <a:spcPts val="0"/>
              </a:spcBef>
              <a:spcAft>
                <a:spcPts val="5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.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current item.</a:t>
            </a:r>
          </a:p>
          <a:p>
            <a:pPr lvl="1" algn="l">
              <a:spcBef>
                <a:spcPts val="0"/>
              </a:spcBef>
              <a:spcAft>
                <a:spcPts val="5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position()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context position.</a:t>
            </a:r>
          </a:p>
          <a:p>
            <a:pPr lvl="1" algn="l">
              <a:spcBef>
                <a:spcPts val="0"/>
              </a:spcBef>
              <a:spcAft>
                <a:spcPts val="12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1" i="0">
                <a:solidFill>
                  <a:srgbClr val="006699"/>
                </a:solidFill>
                <a:latin typeface="Consolas"/>
              </a:rPr>
              <a:t>last()</a:t>
            </a:r>
            <a:r>
              <a:rPr sz="1800" b="0" i="0">
                <a:solidFill>
                  <a:srgbClr val="808080"/>
                </a:solidFill>
                <a:latin typeface="Verdana"/>
              </a:rPr>
              <a:t>  — 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the context size.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Results come back in document order — the order nodes appear in the source.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600200"/>
            <a:ext cx="4937760" cy="4206240"/>
          </a:xfrm>
          <a:prstGeom prst="rect">
            <a:avLst/>
          </a:prstGeom>
          <a:solidFill>
            <a:srgbClr val="E8F0F1"/>
          </a:solidFill>
          <a:ln w="12700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600200"/>
            <a:ext cx="493776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995160" y="1645920"/>
            <a:ext cx="457200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 i="0">
                <a:solidFill>
                  <a:srgbClr val="FFFFFF"/>
                </a:solidFill>
                <a:latin typeface="Verdana"/>
              </a:rPr>
              <a:t>The 7 node kinds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13448" y="2167128"/>
            <a:ext cx="4535424" cy="3529584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document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the whole tree's root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element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&lt;tag&gt; … &lt;/tag&gt;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attribute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name="value"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text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character data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comment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&lt;!-- … --&gt;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processing-instruction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&lt;?target …?&gt;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300" b="1" i="0">
                <a:solidFill>
                  <a:srgbClr val="006699"/>
                </a:solidFill>
                <a:latin typeface="Consolas"/>
              </a:rPr>
              <a:t>namespace</a:t>
            </a:r>
            <a:r>
              <a:rPr sz="1250" b="0" i="0">
                <a:solidFill>
                  <a:srgbClr val="454545"/>
                </a:solidFill>
                <a:latin typeface="Verdana"/>
              </a:rPr>
              <a:t>  —  (legacy)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SELECTING NODES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Location Paths &amp; Axes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03504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A path is a series of steps separated by /.</a:t>
            </a:r>
          </a:p>
          <a:p>
            <a:pPr lvl="1" algn="l">
              <a:spcBef>
                <a:spcPts val="0"/>
              </a:spcBef>
              <a:spcAft>
                <a:spcPts val="1200"/>
              </a:spcAft>
            </a:pPr>
            <a:r>
              <a:rPr sz="1500" b="1" i="0">
                <a:solidFill>
                  <a:srgbClr val="CC0000"/>
                </a:solidFill>
                <a:latin typeface="Consolas"/>
              </a:rPr>
              <a:t>axis::node-test[predicate]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8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800" b="0" i="0">
                <a:solidFill>
                  <a:srgbClr val="454545"/>
                </a:solidFill>
                <a:latin typeface="Verdana"/>
              </a:rPr>
              <a:t>// searches at any depth (descendant-or-self).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800" b="0" i="0">
                <a:solidFill>
                  <a:srgbClr val="454545"/>
                </a:solidFill>
                <a:latin typeface="Verdana"/>
              </a:rPr>
              <a:t>Common axes: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</a:pPr>
            <a:r>
              <a:rPr sz="1300" b="0" i="0">
                <a:solidFill>
                  <a:srgbClr val="006699"/>
                </a:solidFill>
                <a:latin typeface="Consolas"/>
              </a:rPr>
              <a:t>child (default) · descendant · parent (..) · ancestor · attribute (@) · self (.) · following-sibling · preceding-sibling · descendant-or-self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38912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38912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4206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Path examples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/catalog/book      child steps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//title            any depth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book/@id           an attribute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//book[price&gt;30]   predicate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ancestor::section  an axis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*[2]               2nd element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//a | //b          union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CHEAT SHEET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Path Syntax Quick Reference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40080" y="1463040"/>
          <a:ext cx="10881360" cy="4224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0480"/>
                <a:gridCol w="704088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Symbol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500" b="1">
                          <a:solidFill>
                            <a:srgbClr val="FFFFFF"/>
                          </a:solidFill>
                          <a:latin typeface="Verdana"/>
                        </a:rPr>
                        <a:t>Meaning</a:t>
                      </a:r>
                    </a:p>
                  </a:txBody>
                  <a:tcPr anchor="ctr" marL="109728" marR="73152" marT="12700" marB="12700">
                    <a:solidFill>
                      <a:srgbClr val="00669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/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Child step  (leading / = document root)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//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Descendant-or-self — match at any depth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.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The context (current) node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..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The parent node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@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An attribute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*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Wildcard — any element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[ … ]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Predicate — filter the selection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|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Union of two node sequences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node()  text()  comment()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Node tests by kind</a:t>
                      </a:r>
                    </a:p>
                  </a:txBody>
                  <a:tcPr anchor="ctr" marL="109728" marR="73152" marT="12700" marB="12700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400" b="1">
                          <a:solidFill>
                            <a:srgbClr val="CC0000"/>
                          </a:solidFill>
                          <a:latin typeface="Consolas"/>
                        </a:rPr>
                        <a:t>position()  last()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350">
                          <a:solidFill>
                            <a:srgbClr val="454545"/>
                          </a:solidFill>
                          <a:latin typeface="Verdana"/>
                        </a:rPr>
                        <a:t>Context position and size</a:t>
                      </a:r>
                    </a:p>
                  </a:txBody>
                  <a:tcPr anchor="ctr" marL="109728" marR="73152" marT="12700" marB="12700">
                    <a:solidFill>
                      <a:srgbClr val="E8F0F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BEYOND 1.0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What's New in XPath 2.0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54480"/>
            <a:ext cx="10972800" cy="45720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7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700" b="0" i="0">
                <a:solidFill>
                  <a:srgbClr val="454545"/>
                </a:solidFill>
                <a:latin typeface="Verdana"/>
              </a:rPr>
              <a:t>Typed sequences replace node-sets — values carry XML Schema types.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7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700" b="0" i="0">
                <a:solidFill>
                  <a:srgbClr val="454545"/>
                </a:solidFill>
                <a:latin typeface="Verdana"/>
              </a:rPr>
              <a:t>Schema awareness: instance of · cast as · castable as · treat as.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7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700" b="0" i="0">
                <a:solidFill>
                  <a:srgbClr val="454545"/>
                </a:solidFill>
                <a:latin typeface="Verdana"/>
              </a:rPr>
              <a:t>Control expressions inside a path: for…return, if…then…else, some / every…satisfies.</a:t>
            </a:r>
          </a:p>
          <a:p>
            <a:pPr algn="l">
              <a:spcBef>
                <a:spcPts val="0"/>
              </a:spcBef>
              <a:spcAft>
                <a:spcPts val="1200"/>
              </a:spcAft>
            </a:pPr>
            <a:r>
              <a:rPr sz="17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700" b="0" i="0">
                <a:solidFill>
                  <a:srgbClr val="454545"/>
                </a:solidFill>
                <a:latin typeface="Verdana"/>
              </a:rPr>
              <a:t>New operators: "to" ranges, value comparisons (eq, ne, lt…), node comparisons (is, &lt;&lt;, &gt;&gt;), idiv, intersect, except.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00" b="1" i="0">
                <a:solidFill>
                  <a:srgbClr val="3782DF"/>
                </a:solidFill>
                <a:latin typeface="Verdana"/>
              </a:rPr>
              <a:t>▪ </a:t>
            </a:r>
            <a:r>
              <a:rPr sz="1700" b="0" i="0">
                <a:solidFill>
                  <a:srgbClr val="006699"/>
                </a:solidFill>
                <a:latin typeface="Verdana"/>
              </a:rPr>
              <a:t>A vastly larger built-in function library — including regular expressions (matches, replace, tokenize).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COMPUTING, NOT JUST SELECTING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Operators &amp; Control Expressions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508760"/>
            <a:ext cx="6126480" cy="47548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Arithmetic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+   -   *   div   idiv   mod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Value comparison (one item ↔ one item)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eq   ne   lt   le   gt   ge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General comparison (existential over a sequence)</a:t>
            </a:r>
          </a:p>
          <a:p>
            <a:pPr algn="l">
              <a:spcBef>
                <a:spcPts val="0"/>
              </a:spcBef>
              <a:spcAft>
                <a:spcPts val="100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=   !=   &lt;   &lt;=   &gt;   &gt;=</a:t>
            </a:r>
          </a:p>
          <a:p>
            <a:pPr algn="l"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006699"/>
                </a:solidFill>
                <a:latin typeface="Verdana"/>
              </a:rPr>
              <a:t>Node &amp; sequence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 i="0">
                <a:solidFill>
                  <a:srgbClr val="CC0000"/>
                </a:solidFill>
                <a:latin typeface="Consolas"/>
              </a:rPr>
              <a:t>is   &lt;&lt;   &gt;&gt;     union | intersect except     1 to 9</a:t>
            </a:r>
          </a:p>
        </p:txBody>
      </p:sp>
      <p:sp>
        <p:nvSpPr>
          <p:cNvPr id="7" name="Rectangle 6"/>
          <p:cNvSpPr/>
          <p:nvPr/>
        </p:nvSpPr>
        <p:spPr>
          <a:xfrm>
            <a:off x="6812280" y="1508760"/>
            <a:ext cx="4937760" cy="4480560"/>
          </a:xfrm>
          <a:prstGeom prst="rect">
            <a:avLst/>
          </a:prstGeom>
          <a:solidFill>
            <a:srgbClr val="FFF7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812280" y="1508760"/>
            <a:ext cx="73152" cy="448056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013448" y="1600200"/>
            <a:ext cx="4645152" cy="42976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50" b="1" i="0">
                <a:solidFill>
                  <a:srgbClr val="FF9900"/>
                </a:solidFill>
                <a:latin typeface="Verdana"/>
              </a:rPr>
              <a:t>Control expressions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for $b in //book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 return $b/title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if ($x &gt; 0)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 then "pos" else "neg"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some $p in //price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 satisfies $p &gt; 100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every $q in //qty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350" b="0" i="0">
                <a:solidFill>
                  <a:srgbClr val="333333"/>
                </a:solidFill>
                <a:latin typeface="Consolas"/>
              </a:rPr>
              <a:t>  satisfies $q ge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3782D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274320"/>
            <a:ext cx="113385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 i="0">
                <a:solidFill>
                  <a:srgbClr val="FF9900"/>
                </a:solidFill>
                <a:latin typeface="Verdana"/>
              </a:rPr>
              <a:t>100+ FUNCTIONS, SHARED WITH XQUERY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566928"/>
            <a:ext cx="11338560" cy="7772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 i="0">
                <a:solidFill>
                  <a:srgbClr val="006699"/>
                </a:solidFill>
                <a:latin typeface="Verdana"/>
              </a:rPr>
              <a:t>The Built-in Function Library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530352" y="1243584"/>
            <a:ext cx="1920240" cy="381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Verdana"/>
              </a:rPr>
              <a:t>String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" y="2103120"/>
            <a:ext cx="2432304" cy="2606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concat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substring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string-length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contains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upper-case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tokenize  *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matches  *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replace  *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10712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410712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02152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Verdana"/>
              </a:rPr>
              <a:t>Numeric &amp; aggregate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75304" y="2103120"/>
            <a:ext cx="2432304" cy="2606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abs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round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floor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ceiling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sum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avg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min / max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count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72784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72784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64224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Verdana"/>
              </a:rPr>
              <a:t>Sequence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37376" y="2103120"/>
            <a:ext cx="2432304" cy="2606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distinct-values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index-of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subsequence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reverse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exists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empty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insert-before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remove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34856" y="1554480"/>
            <a:ext cx="2743200" cy="3246120"/>
          </a:xfrm>
          <a:prstGeom prst="rect">
            <a:avLst/>
          </a:prstGeom>
          <a:solidFill>
            <a:srgbClr val="FFFFFF"/>
          </a:solidFill>
          <a:ln w="15875">
            <a:solidFill>
              <a:srgbClr val="3782D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9134856" y="1554480"/>
            <a:ext cx="2743200" cy="457200"/>
          </a:xfrm>
          <a:prstGeom prst="rect">
            <a:avLst/>
          </a:prstGeom>
          <a:solidFill>
            <a:srgbClr val="00669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226296" y="1591056"/>
            <a:ext cx="2560320" cy="41148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50" b="1" i="0">
                <a:solidFill>
                  <a:srgbClr val="FFFFFF"/>
                </a:solidFill>
                <a:latin typeface="Verdana"/>
              </a:rPr>
              <a:t>Node / date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299448" y="2103120"/>
            <a:ext cx="2432304" cy="2606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name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local-name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namespace-uri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root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current-date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current-dateTime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boolean</a:t>
            </a:r>
          </a:p>
          <a:p>
            <a:pPr algn="l">
              <a:spcBef>
                <a:spcPts val="0"/>
              </a:spcBef>
              <a:spcAft>
                <a:spcPts val="700"/>
              </a:spcAft>
            </a:pPr>
            <a:r>
              <a:rPr sz="1100" b="1" i="0">
                <a:solidFill>
                  <a:srgbClr val="FF9900"/>
                </a:solidFill>
                <a:latin typeface="Verdana"/>
              </a:rPr>
              <a:t>▪ </a:t>
            </a:r>
            <a:r>
              <a:rPr sz="1250" b="0" i="0">
                <a:solidFill>
                  <a:srgbClr val="454545"/>
                </a:solidFill>
                <a:latin typeface="Consolas"/>
              </a:rPr>
              <a:t>not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" y="5029200"/>
            <a:ext cx="11201400" cy="1097280"/>
          </a:xfrm>
          <a:prstGeom prst="rect">
            <a:avLst/>
          </a:prstGeom>
          <a:solidFill>
            <a:srgbClr val="E8F0F1"/>
          </a:solidFill>
          <a:ln w="19050">
            <a:solidFill>
              <a:srgbClr val="FF99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548640" y="5029200"/>
            <a:ext cx="91440" cy="109728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8680" y="5120640"/>
            <a:ext cx="10607040" cy="9144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50" b="0" i="0">
                <a:solidFill>
                  <a:srgbClr val="454545"/>
                </a:solidFill>
                <a:latin typeface="Verdana"/>
              </a:rPr>
              <a:t>Functions marked </a:t>
            </a:r>
            <a:r>
              <a:rPr sz="1450" b="1" i="0">
                <a:solidFill>
                  <a:srgbClr val="FF9900"/>
                </a:solidFill>
                <a:latin typeface="Consolas"/>
              </a:rPr>
              <a:t>*</a:t>
            </a:r>
            <a:r>
              <a:rPr sz="1450" b="0" i="0">
                <a:solidFill>
                  <a:srgbClr val="454545"/>
                </a:solidFill>
                <a:latin typeface="Verdana"/>
              </a:rPr>
              <a:t> use regular expressions — new in 2.0.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i="1">
                <a:solidFill>
                  <a:srgbClr val="454545"/>
                </a:solidFill>
                <a:latin typeface="Verdana"/>
              </a:rPr>
              <a:t>The same Functions &amp; Operators library is shared with XQuery 1.0.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2920" y="6446520"/>
            <a:ext cx="73152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 i="0">
                <a:solidFill>
                  <a:srgbClr val="006699"/>
                </a:solidFill>
                <a:latin typeface="Verdana"/>
              </a:rPr>
              <a:t>XPath 2.0 Overview</a:t>
            </a:r>
            <a:r>
              <a:rPr sz="900" b="0" i="0">
                <a:solidFill>
                  <a:srgbClr val="808080"/>
                </a:solidFill>
                <a:latin typeface="Verdana"/>
              </a:rPr>
              <a:t>   •   XML Path Language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72800" y="6446520"/>
            <a:ext cx="914400" cy="3200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1000" b="1" i="0">
                <a:solidFill>
                  <a:srgbClr val="3782DF"/>
                </a:solidFill>
                <a:latin typeface="Verdana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