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3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331720"/>
            <a:ext cx="12191695" cy="196596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31720"/>
            <a:ext cx="12191695" cy="50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297680"/>
            <a:ext cx="12191695" cy="254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514600"/>
            <a:ext cx="10607040" cy="17373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6600" b="1" i="0">
                <a:solidFill>
                  <a:srgbClr val="FFFFFF"/>
                </a:solidFill>
                <a:latin typeface="Verdana"/>
              </a:rPr>
              <a:t>XML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0" i="0">
                <a:solidFill>
                  <a:srgbClr val="D4E6F4"/>
                </a:solidFill>
                <a:latin typeface="Verdana"/>
              </a:rPr>
              <a:t>Extensible Markup Language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461772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 i="1">
                <a:solidFill>
                  <a:srgbClr val="D4E6F4"/>
                </a:solidFill>
                <a:latin typeface="Verdana"/>
              </a:rPr>
              <a:t>What it is, how it's structured, and the syntax you'll actually 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XML  PRODUCTIVITY  THROUGH  INNOVATION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Recap: XML in a Nutshell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5486400" cy="329184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54864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600200"/>
            <a:ext cx="512064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The 5 well-formedness rules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2121408"/>
            <a:ext cx="5084064" cy="261518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FF9900"/>
                </a:solidFill>
                <a:latin typeface="Consolas"/>
              </a:rPr>
              <a:t>1.  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Exactly one root element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FF9900"/>
                </a:solidFill>
                <a:latin typeface="Consolas"/>
              </a:rPr>
              <a:t>2.  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Every tag is closed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FF9900"/>
                </a:solidFill>
                <a:latin typeface="Consolas"/>
              </a:rPr>
              <a:t>3.  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Elements are properly nested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FF9900"/>
                </a:solidFill>
                <a:latin typeface="Consolas"/>
              </a:rPr>
              <a:t>4.  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Attribute values are quoted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FF9900"/>
                </a:solidFill>
                <a:latin typeface="Consolas"/>
              </a:rPr>
              <a:t>5.  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&lt; and &amp; are escaped (&amp;lt; &amp;amp;)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554480"/>
            <a:ext cx="5486400" cy="329184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1554480"/>
            <a:ext cx="73152" cy="329184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64808" y="1645920"/>
            <a:ext cx="5193792" cy="3108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Hello, World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006699"/>
                </a:solidFill>
                <a:latin typeface="Consolas"/>
              </a:rPr>
              <a:t>&lt;?xml version="1.0"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CC0000"/>
                </a:solidFill>
                <a:latin typeface="Consolas"/>
              </a:rPr>
              <a:t>      encoding="UTF-8"?&gt;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006699"/>
                </a:solidFill>
                <a:latin typeface="Consolas"/>
              </a:rPr>
              <a:t>&lt;message lang="en"&gt;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006699"/>
                </a:solidFill>
                <a:latin typeface="Consolas"/>
              </a:rPr>
              <a:t>  &lt;text&gt;Hello, World!&lt;/text&gt;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0" i="0">
                <a:solidFill>
                  <a:srgbClr val="006699"/>
                </a:solidFill>
                <a:latin typeface="Consolas"/>
              </a:rPr>
              <a:t>&lt;/message&gt;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074920"/>
            <a:ext cx="11201400" cy="109728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5074920"/>
            <a:ext cx="91440" cy="109728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5166360"/>
            <a:ext cx="106070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006699"/>
                </a:solidFill>
                <a:latin typeface="Verdana"/>
              </a:rPr>
              <a:t>Key terms:  </a:t>
            </a:r>
            <a:r>
              <a:rPr sz="1350" b="0" i="0">
                <a:solidFill>
                  <a:srgbClr val="454545"/>
                </a:solidFill>
                <a:latin typeface="Consolas"/>
              </a:rPr>
              <a:t>prolog · root · element · attribute · text · entity · namespace · well-formed · valid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Get those right and you can read or author almost any XML vocabulary.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 is XML?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858000" cy="4663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text-based markup language for storing and transporting structured data in a self-describing, hierarchical (tree) form.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“Extensible”: there are no predefined tags — you define your own elements and vocabulary to fit your data.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W3C Recommendation since 1998; a simplified subset of SGML.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Platform- and language-neutral, Unicode-based, and human-readable.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Describes data, not presentation — content is kept separate from how it is displayed or formatted.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18120" y="1600200"/>
            <a:ext cx="3931920" cy="233172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818120" y="1600200"/>
            <a:ext cx="393192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1645920"/>
            <a:ext cx="356616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At a glance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19288" y="2167128"/>
            <a:ext cx="3529584" cy="165506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First released: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1998 (XML 1.0)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Media type:  </a:t>
            </a:r>
            <a:r>
              <a:rPr sz="1150" b="0" i="0">
                <a:solidFill>
                  <a:srgbClr val="CC0000"/>
                </a:solidFill>
                <a:latin typeface="Consolas"/>
              </a:rPr>
              <a:t>application/xml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Extension:  </a:t>
            </a:r>
            <a:r>
              <a:rPr sz="1200" b="1" i="0">
                <a:solidFill>
                  <a:srgbClr val="006699"/>
                </a:solidFill>
                <a:latin typeface="Consolas"/>
              </a:rPr>
              <a:t>.xml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Case-sensitive — </a:t>
            </a:r>
            <a:r>
              <a:rPr sz="1150" b="0" i="0">
                <a:solidFill>
                  <a:srgbClr val="CC0000"/>
                </a:solidFill>
                <a:latin typeface="Consolas"/>
              </a:rPr>
              <a:t>&lt;Name&gt; ≠ &lt;name&gt;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MOTIVATION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Why XML &amp; Where It's Used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463040"/>
            <a:ext cx="6035040" cy="2743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Data interchange between different systems, platforms and languages.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Configuration and metadata files.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Document &amp; content formats with rich structure.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600" b="0" i="0">
                <a:solidFill>
                  <a:srgbClr val="454545"/>
                </a:solidFill>
                <a:latin typeface="Verdana"/>
              </a:rPr>
              <a:t>A foundation that countless industry standards are built 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0" y="1508760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XHTML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540496" y="1508760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SVG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222992" y="1508760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RSS / Atom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0" y="2295144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SOAP / WSDL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540496" y="2295144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Office Open XML</a:t>
            </a:r>
          </a:p>
          <a:p>
            <a:pPr algn="ctr"/>
            <a:r>
              <a:rPr sz="950" b="0" i="0">
                <a:solidFill>
                  <a:srgbClr val="808080"/>
                </a:solidFill>
                <a:latin typeface="Verdana"/>
              </a:rPr>
              <a:t>(.docx .xlsx)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0222992" y="2295144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DocBook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0" y="3081528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SAML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540496" y="3081528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XBRL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222992" y="3081528"/>
            <a:ext cx="1572768" cy="658368"/>
          </a:xfrm>
          <a:prstGeom prst="roundRect">
            <a:avLst/>
          </a:prstGeom>
          <a:solidFill>
            <a:srgbClr val="D4E6F4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50" b="1" i="0">
                <a:solidFill>
                  <a:srgbClr val="006699"/>
                </a:solidFill>
                <a:latin typeface="Verdana"/>
              </a:rPr>
              <a:t>RDF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904488"/>
            <a:ext cx="489204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 i="1">
                <a:solidFill>
                  <a:srgbClr val="808080"/>
                </a:solidFill>
                <a:latin typeface="Verdana"/>
              </a:rPr>
              <a:t>…and many more vocabularies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572000"/>
            <a:ext cx="11201400" cy="105156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48640" y="4572000"/>
            <a:ext cx="91440" cy="10515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4681728"/>
            <a:ext cx="1060704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Stylus Studio</a:t>
            </a:r>
            <a:r>
              <a:rPr sz="1500" b="0" i="0">
                <a:solidFill>
                  <a:srgbClr val="454545"/>
                </a:solidFill>
                <a:latin typeface="Verdana"/>
              </a:rPr>
              <a:t> is an XML IDE for editing, validating, mapping and transforming XML — with schema tools, XPath/XQuery and XSLT support.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Anatomy of an XML Document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585216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&lt;?xml …?&gt;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prolog: declares version and character encoding.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root element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exactly one root (document) element wraps all content.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elements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start/end tags that nest to form a tree.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attributes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name="value" pairs carrying metadata on an element.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text content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character data held inside elements.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&lt;!-- comment --&gt;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notes ignored by the parser.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0840" y="1508760"/>
            <a:ext cx="5029200" cy="457200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720840" y="1508760"/>
            <a:ext cx="73152" cy="4572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22008" y="1600200"/>
            <a:ext cx="4736592" cy="43891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A complete little document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&lt;?xml version="1.0"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    encoding="UTF-8"?&gt;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808080"/>
                </a:solidFill>
                <a:latin typeface="Consolas"/>
              </a:rPr>
              <a:t>&lt;!-- a book catalog --&gt;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&lt;catalog&gt;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&lt;book id="b1" lang="en"&gt;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  &lt;title&gt;XML Basics&lt;/title&gt;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  &lt;author&gt;A. Writer&lt;/author&gt;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  &lt;price&gt;29.99&lt;/price&gt;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&lt;/book&gt;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&lt;/catalog&gt;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QUICK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Building Blocks of XML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36192"/>
          <a:ext cx="1088136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6160"/>
                <a:gridCol w="7315200"/>
              </a:tblGrid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Construct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What it is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XML declaration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&lt;?xml version="1.0" …?&gt; — the prolog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Element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&lt;tag&gt;…&lt;/tag&gt; — the core node of the tree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Attribute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name="value" on an element's start tag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Text (PCDATA)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Character data held inside an element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Comment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&lt;!-- … --&gt; — ignored by the parser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CDATA section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&lt;![CDATA[ … ]]&gt; — raw text, not parsed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Processing instruction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&lt;?target data?&gt; — note for an application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Entity reference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&amp;lt;  &amp;amp;  &amp;quot; — escapes &amp; shortcuts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420624">
                <a:tc>
                  <a:txBody>
                    <a:bodyPr wrap="square"/>
                    <a:lstStyle/>
                    <a:p>
                      <a:pPr algn="l"/>
                      <a:r>
                        <a:rPr sz="1350" b="1">
                          <a:solidFill>
                            <a:srgbClr val="CC0000"/>
                          </a:solidFill>
                          <a:latin typeface="Verdana"/>
                        </a:rPr>
                        <a:t>Namespace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300">
                          <a:solidFill>
                            <a:srgbClr val="454545"/>
                          </a:solidFill>
                          <a:latin typeface="Consolas"/>
                        </a:rPr>
                        <a:t>xmlns — qualifies names to avoid clashes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CORRECTNESS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Well-Formed vs. Valid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6699"/>
                </a:solidFill>
                <a:latin typeface="Verdana"/>
              </a:rPr>
              <a:t>Well-formed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454545"/>
                </a:solidFill>
                <a:latin typeface="Verdana"/>
              </a:rPr>
              <a:t>obeys XML's syntax rules — every parser requires this:</a:t>
            </a:r>
          </a:p>
          <a:p>
            <a:pPr lvl="1" algn="l"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exactly one root element</a:t>
            </a:r>
          </a:p>
          <a:p>
            <a:pPr lvl="1" algn="l"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every element closed and properly nested</a:t>
            </a:r>
          </a:p>
          <a:p>
            <a:pPr lvl="1" algn="l"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attribute values always quoted</a:t>
            </a:r>
          </a:p>
          <a:p>
            <a:pPr lvl="1" algn="l">
              <a:spcBef>
                <a:spcPts val="0"/>
              </a:spcBef>
              <a:spcAft>
                <a:spcPts val="3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tags are case-sensitive and must match</a:t>
            </a:r>
          </a:p>
          <a:p>
            <a:pPr lvl="1" algn="l">
              <a:spcBef>
                <a:spcPts val="0"/>
              </a:spcBef>
              <a:spcAft>
                <a:spcPts val="1200"/>
              </a:spcAft>
            </a:pPr>
            <a:r>
              <a:rPr sz="135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reserved characters escaped (&lt; &amp; via entities)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6699"/>
                </a:solidFill>
                <a:latin typeface="Verdana"/>
              </a:rPr>
              <a:t>Valid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454545"/>
                </a:solidFill>
                <a:latin typeface="Verdana"/>
              </a:rPr>
              <a:t>well-formed AND conforms to a declared grammar / schema: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CC0000"/>
                </a:solidFill>
                <a:latin typeface="Consolas"/>
              </a:rPr>
              <a:t>DTD</a:t>
            </a:r>
            <a:r>
              <a:rPr sz="1350" b="0" i="0">
                <a:solidFill>
                  <a:srgbClr val="808080"/>
                </a:solidFill>
                <a:latin typeface="Verdana"/>
              </a:rPr>
              <a:t> (legacy)  ·  </a:t>
            </a:r>
            <a:r>
              <a:rPr sz="1350" b="1" i="0">
                <a:solidFill>
                  <a:srgbClr val="CC0000"/>
                </a:solidFill>
                <a:latin typeface="Consolas"/>
              </a:rPr>
              <a:t>XML Schema / XSD</a:t>
            </a:r>
            <a:r>
              <a:rPr sz="1350" b="0" i="0">
                <a:solidFill>
                  <a:srgbClr val="808080"/>
                </a:solidFill>
                <a:latin typeface="Verdana"/>
              </a:rPr>
              <a:t>  ·  </a:t>
            </a:r>
            <a:r>
              <a:rPr sz="1350" b="1" i="0">
                <a:solidFill>
                  <a:srgbClr val="CC0000"/>
                </a:solidFill>
                <a:latin typeface="Consolas"/>
              </a:rPr>
              <a:t>RELAX 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040880" y="1828800"/>
            <a:ext cx="4572000" cy="3383280"/>
          </a:xfrm>
          <a:prstGeom prst="rect">
            <a:avLst/>
          </a:prstGeom>
          <a:solidFill>
            <a:srgbClr val="E8F0F1"/>
          </a:solidFill>
          <a:ln w="1905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223760" y="1938528"/>
            <a:ext cx="420624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06699"/>
                </a:solidFill>
                <a:latin typeface="Verdana"/>
              </a:rPr>
              <a:t>Well-formed</a:t>
            </a:r>
            <a:r>
              <a:rPr sz="1200" b="0" i="1">
                <a:solidFill>
                  <a:srgbClr val="808080"/>
                </a:solidFill>
                <a:latin typeface="Verdana"/>
              </a:rPr>
              <a:t>  (syntax OK)</a:t>
            </a:r>
          </a:p>
        </p:txBody>
      </p:sp>
      <p:sp>
        <p:nvSpPr>
          <p:cNvPr id="9" name="Rectangle 8"/>
          <p:cNvSpPr/>
          <p:nvPr/>
        </p:nvSpPr>
        <p:spPr>
          <a:xfrm>
            <a:off x="7543800" y="2697480"/>
            <a:ext cx="3566160" cy="1965960"/>
          </a:xfrm>
          <a:prstGeom prst="rect">
            <a:avLst/>
          </a:prstGeom>
          <a:solidFill>
            <a:srgbClr val="FFF7E6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543800" y="2788920"/>
            <a:ext cx="35661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CC0000"/>
                </a:solidFill>
                <a:latin typeface="Verdana"/>
              </a:rPr>
              <a:t>Valid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3337560"/>
            <a:ext cx="3291840" cy="123444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454545"/>
                </a:solidFill>
                <a:latin typeface="Verdana"/>
              </a:rPr>
              <a:t>well-formed +
matches a schema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 i="1">
                <a:solidFill>
                  <a:srgbClr val="808080"/>
                </a:solidFill>
                <a:latin typeface="Verdana"/>
              </a:rPr>
              <a:t>Every valid document is well-formed,
but not vice-versa.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CORE SYNTAX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Elements &amp; Attributes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006699"/>
                </a:solidFill>
                <a:latin typeface="Verdana"/>
              </a:rPr>
              <a:t>Elements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Containers that nest, repeat, and hold text and/or child elements. Empty form: &lt;br/&gt;.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006699"/>
                </a:solidFill>
                <a:latin typeface="Verdana"/>
              </a:rPr>
              <a:t>Attributes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Name-value metadata on a start tag. Values are always quoted, unordered, and unique per element.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006699"/>
                </a:solidFill>
                <a:latin typeface="Verdana"/>
              </a:rPr>
              <a:t>Naming rules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4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400" b="0" i="0">
                <a:solidFill>
                  <a:srgbClr val="454545"/>
                </a:solidFill>
                <a:latin typeface="Verdana"/>
              </a:rPr>
              <a:t>Start with a letter or _, no spaces, case-sensitive, cannot begin with “xml”.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9900"/>
                </a:solidFill>
                <a:latin typeface="Verdana"/>
              </a:rPr>
              <a:t>→ </a:t>
            </a:r>
            <a:r>
              <a:rPr sz="1400" b="0" i="0">
                <a:solidFill>
                  <a:srgbClr val="006699"/>
                </a:solidFill>
                <a:latin typeface="Verdana"/>
              </a:rPr>
              <a:t>Element or attribute? Put data in elements (extensible, ordered, repeatable); use attributes for simple metadata.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393192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393192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3749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Elements + attributes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&lt;order id="1024"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       status="shipped"&gt;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  &lt;customer&gt;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    Ada Lovelace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  &lt;/customer&gt;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  &lt;item qty="2"&gt;Widget&lt;/item&gt;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  &lt;item qty="1"&gt;Gadget&lt;/item&gt;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  &lt;note/&gt;   &lt;!-- empty --&gt;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006699"/>
                </a:solidFill>
                <a:latin typeface="Consolas"/>
              </a:rPr>
              <a:t>&lt;/order&gt;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AVOIDING NAME COLLISIONS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XML Namespaces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Let you combine vocabularies in one document without name clashes (two different &lt;title&gt; elements, say).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xmlns:p="URI"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declares a namespace bound to a prefix.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xmlns="URI"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sets a default namespace for unprefixed elements.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URI is just a unique identifier — it is NOT a location the parser fetches.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QName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prefix:localName forms a qualified name (QName).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11480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114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3931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Two namespaces in one document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&lt;root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xmlns="urn:books"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xmlns:h="http://www.w3.org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CC0000"/>
                </a:solidFill>
                <a:latin typeface="Consolas"/>
              </a:rPr>
              <a:t>          /1999/xhtml"&gt;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&lt;title&gt;XML&lt;/title&gt;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  &lt;h:title&gt;Web page&lt;/h:title&gt;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006699"/>
                </a:solidFill>
                <a:latin typeface="Consolas"/>
              </a:rPr>
              <a:t>&lt;/root&gt;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THE ECOSYSTEM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XML Technology Family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Navigate / parse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XPath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DOM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SAX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StAX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10712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410712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02152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Transform / query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5304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XSLT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XQuery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XSL-FO  →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/>
            </a:r>
            <a:r>
              <a:rPr sz="1250" b="0" i="1">
                <a:solidFill>
                  <a:srgbClr val="808080"/>
                </a:solidFill>
                <a:latin typeface="Verdana"/>
              </a:rPr>
              <a:t>(see XSL-FO deck)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72784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72784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4224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Validate / model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37376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DTD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XML Schema (XSD)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RELAX NG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Schematron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34856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134856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26296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Link / include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99448" y="2121408"/>
            <a:ext cx="2432304" cy="258775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XLink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XPointer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XInclude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XML Base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029200"/>
            <a:ext cx="11201400" cy="114300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5029200"/>
            <a:ext cx="91440" cy="1143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5120640"/>
            <a:ext cx="10607040" cy="9601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XML is rarely used alone — a whole family of W3C standards reads, checks, transforms and renders it.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Example: XSLT transforms XML → XSL-FO, which a processor renders to PDF.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XML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Extensible Markup Language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